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4"/>
    <p:restoredTop sz="94626"/>
  </p:normalViewPr>
  <p:slideViewPr>
    <p:cSldViewPr snapToGrid="0" snapToObjects="1">
      <p:cViewPr>
        <p:scale>
          <a:sx n="23" d="100"/>
          <a:sy n="23" d="100"/>
        </p:scale>
        <p:origin x="17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9000" cy="131367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700"/>
              <a:buNone/>
              <a:defRPr sz="277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9000" cy="5072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00"/>
              <a:buNone/>
              <a:defRPr sz="149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1496160" y="7079200"/>
            <a:ext cx="40899000" cy="125664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0"/>
              <a:buNone/>
              <a:defRPr sz="64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9000" cy="83250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 algn="ctr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 algn="ctr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 algn="ctr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 algn="ctr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9000" cy="53874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4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400" cy="21864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704850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75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9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1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marL="457200" lvl="0" indent="-6350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marL="914400" lvl="1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2pPr>
            <a:lvl3pPr marL="1371600" lvl="2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3pPr>
            <a:lvl4pPr marL="1828800" lvl="3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4pPr>
            <a:lvl5pPr marL="2286000" lvl="4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5pPr>
            <a:lvl6pPr marL="2743200" lvl="5" indent="-635000">
              <a:spcBef>
                <a:spcPts val="8500"/>
              </a:spcBef>
              <a:spcAft>
                <a:spcPts val="0"/>
              </a:spcAft>
              <a:buSzPts val="6400"/>
              <a:buChar char="■"/>
              <a:defRPr sz="6400"/>
            </a:lvl6pPr>
            <a:lvl7pPr marL="3200400" lvl="6" indent="-635000">
              <a:spcBef>
                <a:spcPts val="8500"/>
              </a:spcBef>
              <a:spcAft>
                <a:spcPts val="0"/>
              </a:spcAft>
              <a:buSzPts val="6400"/>
              <a:buChar char="●"/>
              <a:defRPr sz="6400"/>
            </a:lvl7pPr>
            <a:lvl8pPr marL="3657600" lvl="7" indent="-635000">
              <a:spcBef>
                <a:spcPts val="8500"/>
              </a:spcBef>
              <a:spcAft>
                <a:spcPts val="0"/>
              </a:spcAft>
              <a:buSzPts val="6400"/>
              <a:buChar char="○"/>
              <a:defRPr sz="6400"/>
            </a:lvl8pPr>
            <a:lvl9pPr marL="4114800" lvl="8" indent="-635000">
              <a:spcBef>
                <a:spcPts val="8500"/>
              </a:spcBef>
              <a:spcAft>
                <a:spcPts val="8500"/>
              </a:spcAft>
              <a:buSzPts val="6400"/>
              <a:buChar char="■"/>
              <a:defRPr sz="6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10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600"/>
          </a:xfrm>
          <a:prstGeom prst="rect">
            <a:avLst/>
          </a:prstGeom>
        </p:spPr>
        <p:txBody>
          <a:bodyPr spcFirstLastPara="1" wrap="square" lIns="487600" tIns="487600" rIns="487600" bIns="4876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87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8382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1pPr>
            <a:lvl2pPr marL="914400" lvl="1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2pPr>
            <a:lvl3pPr marL="1371600" lvl="2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3pPr>
            <a:lvl4pPr marL="1828800" lvl="3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4pPr>
            <a:lvl5pPr marL="2286000" lvl="4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5pPr>
            <a:lvl6pPr marL="2743200" lvl="5" indent="-704850">
              <a:spcBef>
                <a:spcPts val="8500"/>
              </a:spcBef>
              <a:spcAft>
                <a:spcPts val="0"/>
              </a:spcAft>
              <a:buSzPts val="7500"/>
              <a:buChar char="■"/>
              <a:defRPr/>
            </a:lvl6pPr>
            <a:lvl7pPr marL="3200400" lvl="6" indent="-704850">
              <a:spcBef>
                <a:spcPts val="8500"/>
              </a:spcBef>
              <a:spcAft>
                <a:spcPts val="0"/>
              </a:spcAft>
              <a:buSzPts val="7500"/>
              <a:buChar char="●"/>
              <a:defRPr/>
            </a:lvl7pPr>
            <a:lvl8pPr marL="3657600" lvl="7" indent="-704850">
              <a:spcBef>
                <a:spcPts val="8500"/>
              </a:spcBef>
              <a:spcAft>
                <a:spcPts val="0"/>
              </a:spcAft>
              <a:buSzPts val="7500"/>
              <a:buChar char="○"/>
              <a:defRPr/>
            </a:lvl8pPr>
            <a:lvl9pPr marL="4114800" lvl="8" indent="-704850">
              <a:spcBef>
                <a:spcPts val="8500"/>
              </a:spcBef>
              <a:spcAft>
                <a:spcPts val="850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7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90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900"/>
              <a:buNone/>
              <a:defRPr sz="14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9000" cy="21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t" anchorCtr="0"/>
          <a:lstStyle>
            <a:lvl1pPr marL="457200" lvl="0" indent="-838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850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8500"/>
              </a:spcBef>
              <a:spcAft>
                <a:spcPts val="850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600" tIns="487600" rIns="487600" bIns="487600" anchor="ctr" anchorCtr="0">
            <a:noAutofit/>
          </a:bodyPr>
          <a:lstStyle>
            <a:lvl1pPr lvl="0" algn="r">
              <a:buNone/>
              <a:defRPr sz="5300">
                <a:solidFill>
                  <a:schemeClr val="dk2"/>
                </a:solidFill>
              </a:defRPr>
            </a:lvl1pPr>
            <a:lvl2pPr lvl="1" algn="r">
              <a:buNone/>
              <a:defRPr sz="5300">
                <a:solidFill>
                  <a:schemeClr val="dk2"/>
                </a:solidFill>
              </a:defRPr>
            </a:lvl2pPr>
            <a:lvl3pPr lvl="2" algn="r">
              <a:buNone/>
              <a:defRPr sz="5300">
                <a:solidFill>
                  <a:schemeClr val="dk2"/>
                </a:solidFill>
              </a:defRPr>
            </a:lvl3pPr>
            <a:lvl4pPr lvl="3" algn="r">
              <a:buNone/>
              <a:defRPr sz="5300">
                <a:solidFill>
                  <a:schemeClr val="dk2"/>
                </a:solidFill>
              </a:defRPr>
            </a:lvl4pPr>
            <a:lvl5pPr lvl="4" algn="r">
              <a:buNone/>
              <a:defRPr sz="5300">
                <a:solidFill>
                  <a:schemeClr val="dk2"/>
                </a:solidFill>
              </a:defRPr>
            </a:lvl5pPr>
            <a:lvl6pPr lvl="5" algn="r">
              <a:buNone/>
              <a:defRPr sz="5300">
                <a:solidFill>
                  <a:schemeClr val="dk2"/>
                </a:solidFill>
              </a:defRPr>
            </a:lvl6pPr>
            <a:lvl7pPr lvl="6" algn="r">
              <a:buNone/>
              <a:defRPr sz="5300">
                <a:solidFill>
                  <a:schemeClr val="dk2"/>
                </a:solidFill>
              </a:defRPr>
            </a:lvl7pPr>
            <a:lvl8pPr lvl="7" algn="r">
              <a:buNone/>
              <a:defRPr sz="5300">
                <a:solidFill>
                  <a:schemeClr val="dk2"/>
                </a:solidFill>
              </a:defRPr>
            </a:lvl8pPr>
            <a:lvl9pPr lvl="8" algn="r">
              <a:buNone/>
              <a:defRPr sz="53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645" y="11774937"/>
            <a:ext cx="24791880" cy="16527919"/>
          </a:xfrm>
          <a:prstGeom prst="rect">
            <a:avLst/>
          </a:prstGeom>
        </p:spPr>
      </p:pic>
      <p:sp>
        <p:nvSpPr>
          <p:cNvPr id="54" name="Shape 54"/>
          <p:cNvSpPr txBox="1"/>
          <p:nvPr/>
        </p:nvSpPr>
        <p:spPr>
          <a:xfrm>
            <a:off x="23699500" y="10601700"/>
            <a:ext cx="17797500" cy="4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Major Features:</a:t>
            </a:r>
            <a:endParaRPr sz="48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Fully functional mobile web browser</a:t>
            </a:r>
            <a:endParaRPr sz="36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Supported on Android and iOS</a:t>
            </a:r>
            <a:endParaRPr sz="36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Filters undesired content automatically on page load</a:t>
            </a:r>
            <a:endParaRPr sz="36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Allows user to see filtered content if they desire</a:t>
            </a:r>
            <a:endParaRPr sz="36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Unique filtering model for each user</a:t>
            </a:r>
            <a:endParaRPr sz="3600" dirty="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 dirty="0"/>
              <a:t>Filter improves with use</a:t>
            </a:r>
            <a:endParaRPr sz="36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89400" y="422275"/>
            <a:ext cx="32556600" cy="9645900"/>
          </a:xfrm>
          <a:prstGeom prst="rect">
            <a:avLst/>
          </a:prstGeom>
        </p:spPr>
        <p:txBody>
          <a:bodyPr spcFirstLastPara="1" wrap="square" lIns="487600" tIns="487600" rIns="487600" bIns="4876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800" b="1">
                <a:solidFill>
                  <a:schemeClr val="dk1"/>
                </a:solidFill>
              </a:rPr>
              <a:t>Personalized Micro-Content Filtering for Hate Speech</a:t>
            </a:r>
            <a:endParaRPr sz="78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7800" b="1"/>
          </a:p>
        </p:txBody>
      </p:sp>
      <p:grpSp>
        <p:nvGrpSpPr>
          <p:cNvPr id="56" name="Shape 56"/>
          <p:cNvGrpSpPr/>
          <p:nvPr/>
        </p:nvGrpSpPr>
        <p:grpSpPr>
          <a:xfrm>
            <a:off x="33387900" y="627775"/>
            <a:ext cx="9739200" cy="9645900"/>
            <a:chOff x="17076000" y="11636250"/>
            <a:chExt cx="9739200" cy="9645900"/>
          </a:xfrm>
        </p:grpSpPr>
        <p:sp>
          <p:nvSpPr>
            <p:cNvPr id="57" name="Shape 57"/>
            <p:cNvSpPr/>
            <p:nvPr/>
          </p:nvSpPr>
          <p:spPr>
            <a:xfrm>
              <a:off x="17076000" y="11636250"/>
              <a:ext cx="9739200" cy="9645900"/>
            </a:xfrm>
            <a:prstGeom prst="roundRect">
              <a:avLst>
                <a:gd name="adj" fmla="val 22253"/>
              </a:avLst>
            </a:prstGeom>
            <a:solidFill>
              <a:srgbClr val="609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" name="Shape 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833813" y="12347413"/>
              <a:ext cx="8223575" cy="8223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Shape 59"/>
          <p:cNvGrpSpPr/>
          <p:nvPr/>
        </p:nvGrpSpPr>
        <p:grpSpPr>
          <a:xfrm>
            <a:off x="715778" y="10601698"/>
            <a:ext cx="22246400" cy="21944276"/>
            <a:chOff x="868178" y="10601698"/>
            <a:chExt cx="22246400" cy="21944276"/>
          </a:xfrm>
        </p:grpSpPr>
        <p:grpSp>
          <p:nvGrpSpPr>
            <p:cNvPr id="60" name="Shape 60"/>
            <p:cNvGrpSpPr/>
            <p:nvPr/>
          </p:nvGrpSpPr>
          <p:grpSpPr>
            <a:xfrm>
              <a:off x="868178" y="10601843"/>
              <a:ext cx="10888452" cy="21943990"/>
              <a:chOff x="12407185" y="2341699"/>
              <a:chExt cx="15120750" cy="30473532"/>
            </a:xfrm>
          </p:grpSpPr>
          <p:pic>
            <p:nvPicPr>
              <p:cNvPr id="61" name="Shape 61"/>
              <p:cNvPicPr preferRelativeResize="0"/>
              <p:nvPr/>
            </p:nvPicPr>
            <p:blipFill rotWithShape="1">
              <a:blip r:embed="rId5">
                <a:alphaModFix/>
              </a:blip>
              <a:srcRect l="22499" t="2911" r="22504" b="2873"/>
              <a:stretch/>
            </p:blipFill>
            <p:spPr>
              <a:xfrm>
                <a:off x="12407185" y="2341699"/>
                <a:ext cx="15120750" cy="304735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Shape 6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408100" y="5847127"/>
                <a:ext cx="13143061" cy="23362248"/>
              </a:xfrm>
              <a:prstGeom prst="rect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63" name="Shape 63"/>
            <p:cNvGrpSpPr/>
            <p:nvPr/>
          </p:nvGrpSpPr>
          <p:grpSpPr>
            <a:xfrm>
              <a:off x="12225984" y="10601698"/>
              <a:ext cx="10888594" cy="21944276"/>
              <a:chOff x="22831225" y="6476025"/>
              <a:chExt cx="9297749" cy="18738174"/>
            </a:xfrm>
          </p:grpSpPr>
          <p:pic>
            <p:nvPicPr>
              <p:cNvPr id="64" name="Shape 64"/>
              <p:cNvPicPr preferRelativeResize="0"/>
              <p:nvPr/>
            </p:nvPicPr>
            <p:blipFill rotWithShape="1">
              <a:blip r:embed="rId5">
                <a:alphaModFix/>
              </a:blip>
              <a:srcRect l="22499" t="2911" r="22504" b="2873"/>
              <a:stretch/>
            </p:blipFill>
            <p:spPr>
              <a:xfrm>
                <a:off x="22831225" y="6476025"/>
                <a:ext cx="9297749" cy="18738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6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3439275" y="8658100"/>
                <a:ext cx="8081649" cy="14365410"/>
              </a:xfrm>
              <a:prstGeom prst="rect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  <p:sp>
        <p:nvSpPr>
          <p:cNvPr id="66" name="Shape 66"/>
          <p:cNvSpPr txBox="1"/>
          <p:nvPr/>
        </p:nvSpPr>
        <p:spPr>
          <a:xfrm>
            <a:off x="715775" y="2684075"/>
            <a:ext cx="14980200" cy="7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</a:rPr>
              <a:t>Problems:</a:t>
            </a:r>
            <a:endParaRPr sz="48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Bullying and hate speech rampant on content platforms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The definition of hate speech is subjective, so any shared definition used for whole user populations is by necessity very conservative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Ad-supported platforms are not incentivized to remove harmful content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Platforms have a history of abusing power to remove content and maliciously censoring vulnerable groups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Removing hateful content contributes to persecution complexes and radicalization of hate groups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Content removal based on community triage occurs too late to prevent harm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7529500" y="2684075"/>
            <a:ext cx="14980200" cy="7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800">
                <a:solidFill>
                  <a:schemeClr val="dk1"/>
                </a:solidFill>
              </a:rPr>
              <a:t>Solutions:</a:t>
            </a:r>
            <a:endParaRPr sz="48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Shift power from content platforms to users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Prevent ideological conflict escalation by eliminating escalation triggers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Personalize approach for each individual user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Machine learning NLP based on word embeddings helps users efficiently build personalized algorithmic definitions of hate speech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Project serves generally as a novel rhetorical device in conversations about free speech and censorship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" sz="3600">
                <a:solidFill>
                  <a:schemeClr val="dk1"/>
                </a:solidFill>
              </a:rPr>
              <a:t>“You may have the right to say whatever you want, but you don’t have the right to force me to listen to you.” -Casey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68" name="Shape 68"/>
          <p:cNvGrpSpPr/>
          <p:nvPr/>
        </p:nvGrpSpPr>
        <p:grpSpPr>
          <a:xfrm>
            <a:off x="26531099" y="27701912"/>
            <a:ext cx="12134301" cy="4494688"/>
            <a:chOff x="23907175" y="22393470"/>
            <a:chExt cx="17252126" cy="6390390"/>
          </a:xfrm>
        </p:grpSpPr>
        <p:grpSp>
          <p:nvGrpSpPr>
            <p:cNvPr id="69" name="Shape 69"/>
            <p:cNvGrpSpPr/>
            <p:nvPr/>
          </p:nvGrpSpPr>
          <p:grpSpPr>
            <a:xfrm>
              <a:off x="24213782" y="22393470"/>
              <a:ext cx="16638901" cy="1981888"/>
              <a:chOff x="23907169" y="22393420"/>
              <a:chExt cx="16638901" cy="1981888"/>
            </a:xfrm>
          </p:grpSpPr>
          <p:pic>
            <p:nvPicPr>
              <p:cNvPr id="70" name="Shape 70"/>
              <p:cNvPicPr preferRelativeResize="0"/>
              <p:nvPr/>
            </p:nvPicPr>
            <p:blipFill rotWithShape="1">
              <a:blip r:embed="rId8">
                <a:alphaModFix/>
              </a:blip>
              <a:srcRect l="5676" t="8746" r="5897" b="12026"/>
              <a:stretch/>
            </p:blipFill>
            <p:spPr>
              <a:xfrm>
                <a:off x="23907169" y="22393426"/>
                <a:ext cx="2211913" cy="1981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Shape 7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2396944" y="22393439"/>
                <a:ext cx="1921818" cy="1981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Shape 7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6429392" y="22393426"/>
                <a:ext cx="1666209" cy="19818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Shape 7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8405907" y="22393420"/>
                <a:ext cx="1981874" cy="1981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Shape 7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4629062" y="22393445"/>
                <a:ext cx="2577925" cy="1981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Shape 75"/>
              <p:cNvPicPr preferRelativeResize="0"/>
              <p:nvPr/>
            </p:nvPicPr>
            <p:blipFill rotWithShape="1">
              <a:blip r:embed="rId13">
                <a:alphaModFix/>
              </a:blip>
              <a:srcRect l="23690" t="12684" r="23685" b="12211"/>
              <a:stretch/>
            </p:blipFill>
            <p:spPr>
              <a:xfrm>
                <a:off x="30698087" y="22393438"/>
                <a:ext cx="1388570" cy="1981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" name="Shape 76"/>
              <p:cNvPicPr preferRelativeResize="0"/>
              <p:nvPr/>
            </p:nvPicPr>
            <p:blipFill rotWithShape="1">
              <a:blip r:embed="rId14">
                <a:alphaModFix/>
              </a:blip>
              <a:srcRect t="17398" b="17169"/>
              <a:stretch/>
            </p:blipFill>
            <p:spPr>
              <a:xfrm>
                <a:off x="37517288" y="22393457"/>
                <a:ext cx="3028782" cy="19818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Shape 77"/>
            <p:cNvGrpSpPr/>
            <p:nvPr/>
          </p:nvGrpSpPr>
          <p:grpSpPr>
            <a:xfrm>
              <a:off x="23907175" y="24592538"/>
              <a:ext cx="17252126" cy="1992237"/>
              <a:chOff x="23819675" y="22063125"/>
              <a:chExt cx="17252126" cy="1992237"/>
            </a:xfrm>
          </p:grpSpPr>
          <p:pic>
            <p:nvPicPr>
              <p:cNvPr id="78" name="Shape 7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3819675" y="22068288"/>
                <a:ext cx="1981875" cy="1981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Shape 79"/>
              <p:cNvPicPr preferRelativeResize="0"/>
              <p:nvPr/>
            </p:nvPicPr>
            <p:blipFill rotWithShape="1">
              <a:blip r:embed="rId16">
                <a:alphaModFix/>
              </a:blip>
              <a:srcRect l="18947" t="12528" r="18579" b="14420"/>
              <a:stretch/>
            </p:blipFill>
            <p:spPr>
              <a:xfrm>
                <a:off x="26111875" y="22068288"/>
                <a:ext cx="1695024" cy="19870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Shape 80"/>
              <p:cNvPicPr preferRelativeResize="0"/>
              <p:nvPr/>
            </p:nvPicPr>
            <p:blipFill rotWithShape="1">
              <a:blip r:embed="rId17">
                <a:alphaModFix/>
              </a:blip>
              <a:srcRect l="1869" t="11878" r="2262" b="7372"/>
              <a:stretch/>
            </p:blipFill>
            <p:spPr>
              <a:xfrm>
                <a:off x="28117225" y="22065713"/>
                <a:ext cx="2352675" cy="1987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Shape 81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30780230" y="22065725"/>
                <a:ext cx="1870628" cy="1987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Shape 82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32961171" y="22063125"/>
                <a:ext cx="3669419" cy="1987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Shape 83"/>
              <p:cNvPicPr preferRelativeResize="0"/>
              <p:nvPr/>
            </p:nvPicPr>
            <p:blipFill rotWithShape="1">
              <a:blip r:embed="rId20">
                <a:alphaModFix/>
              </a:blip>
              <a:srcRect l="5065" t="9307" r="2333" b="7066"/>
              <a:stretch/>
            </p:blipFill>
            <p:spPr>
              <a:xfrm>
                <a:off x="36940925" y="22398750"/>
                <a:ext cx="4130876" cy="1326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" name="Shape 84"/>
            <p:cNvGrpSpPr/>
            <p:nvPr/>
          </p:nvGrpSpPr>
          <p:grpSpPr>
            <a:xfrm>
              <a:off x="25640863" y="26801974"/>
              <a:ext cx="13784739" cy="1981886"/>
              <a:chOff x="26821825" y="26801974"/>
              <a:chExt cx="13784739" cy="1981886"/>
            </a:xfrm>
          </p:grpSpPr>
          <p:pic>
            <p:nvPicPr>
              <p:cNvPr id="85" name="Shape 85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39099389" y="26801989"/>
                <a:ext cx="1507175" cy="19818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Shape 86"/>
              <p:cNvPicPr preferRelativeResize="0"/>
              <p:nvPr/>
            </p:nvPicPr>
            <p:blipFill rotWithShape="1">
              <a:blip r:embed="rId22">
                <a:alphaModFix/>
              </a:blip>
              <a:srcRect l="14793" t="23418" r="14996" b="21530"/>
              <a:stretch/>
            </p:blipFill>
            <p:spPr>
              <a:xfrm>
                <a:off x="26821825" y="26801975"/>
                <a:ext cx="2527704" cy="1981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Shape 87"/>
              <p:cNvPicPr preferRelativeResize="0"/>
              <p:nvPr/>
            </p:nvPicPr>
            <p:blipFill rotWithShape="1">
              <a:blip r:embed="rId23">
                <a:alphaModFix/>
              </a:blip>
              <a:srcRect r="52563"/>
              <a:stretch/>
            </p:blipFill>
            <p:spPr>
              <a:xfrm>
                <a:off x="29680175" y="26801985"/>
                <a:ext cx="4463527" cy="1981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/>
              <p:cNvPicPr preferRelativeResize="0"/>
              <p:nvPr/>
            </p:nvPicPr>
            <p:blipFill>
              <a:blip r:embed="rId24">
                <a:alphaModFix/>
              </a:blip>
              <a:stretch>
                <a:fillRect/>
              </a:stretch>
            </p:blipFill>
            <p:spPr>
              <a:xfrm>
                <a:off x="34474350" y="26801975"/>
                <a:ext cx="1981875" cy="1981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Shape 89"/>
              <p:cNvPicPr preferRelativeResize="0"/>
              <p:nvPr/>
            </p:nvPicPr>
            <p:blipFill>
              <a:blip r:embed="rId25">
                <a:alphaModFix/>
              </a:blip>
              <a:stretch>
                <a:fillRect/>
              </a:stretch>
            </p:blipFill>
            <p:spPr>
              <a:xfrm>
                <a:off x="36786874" y="26801974"/>
                <a:ext cx="1981875" cy="1981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208</Words>
  <Application>Microsoft Macintosh PowerPoint</Application>
  <PresentationFormat>Custom</PresentationFormat>
  <Paragraphs>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Gatewood, Patrick</cp:lastModifiedBy>
  <cp:revision>5</cp:revision>
  <dcterms:modified xsi:type="dcterms:W3CDTF">2018-04-22T21:08:31Z</dcterms:modified>
</cp:coreProperties>
</file>